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rlemn@yahoo.com" TargetMode="External"/><Relationship Id="rId4" Type="http://schemas.openxmlformats.org/officeDocument/2006/relationships/hyperlink" Target="http://www.gsais.ro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hyperlink" Target="mailto:office@ntn-snr.ro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hyperlink" Target="mailto:recrutare.sibiu@thyssenkrupp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30.tif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www.kuka.com/" TargetMode="External"/><Relationship Id="rId7" Type="http://schemas.openxmlformats.org/officeDocument/2006/relationships/image" Target="../media/image34.jpeg"/><Relationship Id="rId2" Type="http://schemas.openxmlformats.org/officeDocument/2006/relationships/hyperlink" Target="mailto:jobs.systems.ro@kuk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LICEUL TEHNOLOGIC „AVRAM IANCU” SIBIU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14400"/>
            <a:ext cx="7010400" cy="5486400"/>
          </a:xfrm>
        </p:spPr>
        <p:txBody>
          <a:bodyPr>
            <a:noAutofit/>
          </a:bodyPr>
          <a:lstStyle/>
          <a:p>
            <a:pPr algn="ctr"/>
            <a:r>
              <a:rPr lang="ro-RO" sz="1400" b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Împreună cu partenerii săi</a:t>
            </a:r>
            <a:endParaRPr lang="en-US" sz="1400" cap="non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o-R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400" b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Susține</a:t>
            </a:r>
            <a:endParaRPr lang="en-US" sz="1400" cap="non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ÎNVĂȚĂMÂNTUL </a:t>
            </a:r>
            <a:r>
              <a:rPr lang="ro-R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CLASA </a:t>
            </a:r>
            <a:r>
              <a:rPr lang="ro-R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IX-A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4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Păsiti cu încredere în universul meseriilor de viitor!</a:t>
            </a:r>
            <a:endParaRPr lang="en-US" sz="1400" b="1" cap="none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1643380" cy="8216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36" y="1276032"/>
            <a:ext cx="1501775" cy="7080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943600" y="1219200"/>
            <a:ext cx="2426970" cy="8216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65" y="2971800"/>
            <a:ext cx="529113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6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715962"/>
          </a:xfrm>
        </p:spPr>
        <p:txBody>
          <a:bodyPr>
            <a:normAutofit/>
          </a:bodyPr>
          <a:lstStyle/>
          <a:p>
            <a:pPr algn="l"/>
            <a:r>
              <a:rPr lang="vi-VN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Daca vrei să </a:t>
            </a:r>
            <a:r>
              <a:rPr lang="ro-RO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înveți o </a:t>
            </a:r>
            <a:r>
              <a:rPr lang="vi-VN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meserie sigură și de viitor, iată ce trebuie să știi:</a:t>
            </a:r>
            <a:endParaRPr lang="en-US" sz="2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5257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Cui </a:t>
            </a:r>
            <a:r>
              <a:rPr lang="vi-VN" sz="12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vi-V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adresează</a:t>
            </a:r>
            <a:r>
              <a:rPr lang="ro-R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învățămîntul dual</a:t>
            </a:r>
            <a:r>
              <a:rPr lang="vi-V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endParaRPr lang="ro-RO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Absolvenților 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claselor a VIII-a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seria curentă și serii anterioare cu sau fără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examen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evaluare națională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vi-VN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Tehnic</a:t>
            </a:r>
            <a:endParaRPr lang="ro-RO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vi-VN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Domeniul pregatirii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Mecanică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/ Electromecanică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vi-VN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Calificarea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: 		     </a:t>
            </a:r>
            <a:endParaRPr lang="ro-RO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de mașini cu comandă numerică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locuri) – cod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530</a:t>
            </a:r>
            <a:endParaRPr lang="ro-RO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Electromecanic utilaje şi insataţii industriale 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(12 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locuri) – cod 543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vi-VN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Beneficii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endParaRPr lang="ro-RO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		      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Bursa de studiu de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lei lunar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(din care 200 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cu susținere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Statului Român, iar 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300 de Lei contributia proprie a agentului economic);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Transport;</a:t>
            </a:r>
            <a:endParaRPr lang="ro-RO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Echipament de protecție</a:t>
            </a:r>
            <a:endParaRPr lang="vi-VN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Alte 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beneficii și stimulente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o-RO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Accesul 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la cele mai noi tehnologii și echipamente de lucru;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Prioritate </a:t>
            </a:r>
            <a:r>
              <a:rPr lang="vi-VN" sz="1200" b="0" dirty="0">
                <a:latin typeface="Arial" panose="020B0604020202020204" pitchFamily="34" charset="0"/>
                <a:cs typeface="Arial" panose="020B0604020202020204" pitchFamily="34" charset="0"/>
              </a:rPr>
              <a:t>la angajare.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1" r="9091"/>
          <a:stretch/>
        </p:blipFill>
        <p:spPr bwMode="auto">
          <a:xfrm>
            <a:off x="5943600" y="1219200"/>
            <a:ext cx="257175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49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LICEUL TEHNOLOGIC ”AVRAM IANCU”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r>
              <a:rPr lang="ro-RO" sz="2000" b="1" dirty="0" smtClean="0">
                <a:solidFill>
                  <a:schemeClr val="tx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chemeClr val="tx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chemeClr val="tx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Istoric și proiecte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04" y="735554"/>
            <a:ext cx="6276279" cy="58176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scurgerea</a:t>
            </a:r>
            <a:r>
              <a:rPr lang="en-US" sz="1100" b="0" dirty="0"/>
              <a:t> </a:t>
            </a:r>
            <a:r>
              <a:rPr lang="en-US" sz="1100" b="0" dirty="0" err="1"/>
              <a:t>nesfârşită</a:t>
            </a:r>
            <a:r>
              <a:rPr lang="en-US" sz="1100" b="0" dirty="0"/>
              <a:t> a </a:t>
            </a:r>
            <a:r>
              <a:rPr lang="en-US" sz="1100" b="0" dirty="0" err="1"/>
              <a:t>timpului</a:t>
            </a:r>
            <a:r>
              <a:rPr lang="en-US" sz="1100" b="0" dirty="0"/>
              <a:t>, </a:t>
            </a:r>
            <a:r>
              <a:rPr lang="ro-RO" sz="1100" b="0" dirty="0" smtClean="0"/>
              <a:t>peste </a:t>
            </a:r>
            <a:r>
              <a:rPr lang="en-US" sz="1100" b="0" dirty="0" smtClean="0"/>
              <a:t>130 </a:t>
            </a:r>
            <a:r>
              <a:rPr lang="en-US" sz="1100" b="0" dirty="0"/>
              <a:t>de </a:t>
            </a:r>
            <a:r>
              <a:rPr lang="en-US" sz="1100" b="0" dirty="0" err="1"/>
              <a:t>ani</a:t>
            </a:r>
            <a:r>
              <a:rPr lang="en-US" sz="1100" b="0" dirty="0"/>
              <a:t> de </a:t>
            </a:r>
            <a:r>
              <a:rPr lang="en-US" sz="1100" b="0" dirty="0" err="1"/>
              <a:t>atestare</a:t>
            </a:r>
            <a:r>
              <a:rPr lang="en-US" sz="1100" b="0" dirty="0"/>
              <a:t> </a:t>
            </a:r>
            <a:r>
              <a:rPr lang="en-US" sz="1100" b="0" dirty="0" err="1"/>
              <a:t>documentară</a:t>
            </a:r>
            <a:r>
              <a:rPr lang="en-US" sz="1100" b="0" dirty="0"/>
              <a:t> nu </a:t>
            </a:r>
            <a:r>
              <a:rPr lang="en-US" sz="1100" b="0" dirty="0" err="1"/>
              <a:t>reprezintă</a:t>
            </a:r>
            <a:r>
              <a:rPr lang="en-US" sz="1100" b="0" dirty="0"/>
              <a:t> </a:t>
            </a:r>
            <a:r>
              <a:rPr lang="en-US" sz="1100" b="0" dirty="0" err="1"/>
              <a:t>decât</a:t>
            </a:r>
            <a:r>
              <a:rPr lang="en-US" sz="1100" b="0" dirty="0"/>
              <a:t> o </a:t>
            </a:r>
            <a:r>
              <a:rPr lang="en-US" sz="1100" b="0" dirty="0" err="1"/>
              <a:t>clipită</a:t>
            </a:r>
            <a:r>
              <a:rPr lang="en-US" sz="1100" b="0" dirty="0"/>
              <a:t> care </a:t>
            </a:r>
            <a:r>
              <a:rPr lang="en-US" sz="1100" b="0" dirty="0" err="1"/>
              <a:t>poate</a:t>
            </a:r>
            <a:r>
              <a:rPr lang="en-US" sz="1100" b="0" dirty="0"/>
              <a:t> </a:t>
            </a:r>
            <a:r>
              <a:rPr lang="en-US" sz="1100" b="0" dirty="0" err="1"/>
              <a:t>însemna</a:t>
            </a:r>
            <a:r>
              <a:rPr lang="en-US" sz="1100" b="0" dirty="0"/>
              <a:t> de </a:t>
            </a:r>
            <a:r>
              <a:rPr lang="en-US" sz="1100" b="0" dirty="0" err="1"/>
              <a:t>multe</a:t>
            </a:r>
            <a:r>
              <a:rPr lang="en-US" sz="1100" b="0" dirty="0"/>
              <a:t> </a:t>
            </a:r>
            <a:r>
              <a:rPr lang="en-US" sz="1100" b="0" dirty="0" err="1"/>
              <a:t>ori</a:t>
            </a:r>
            <a:r>
              <a:rPr lang="en-US" sz="1100" b="0" dirty="0"/>
              <a:t> o </a:t>
            </a:r>
            <a:r>
              <a:rPr lang="en-US" sz="1100" b="0" dirty="0" err="1"/>
              <a:t>istorie</a:t>
            </a:r>
            <a:r>
              <a:rPr lang="en-US" sz="1100" b="0" dirty="0"/>
              <a:t>, o </a:t>
            </a:r>
            <a:r>
              <a:rPr lang="en-US" sz="1100" b="0" dirty="0" err="1"/>
              <a:t>seamă</a:t>
            </a:r>
            <a:r>
              <a:rPr lang="en-US" sz="1100" b="0" dirty="0"/>
              <a:t> de </a:t>
            </a:r>
            <a:r>
              <a:rPr lang="en-US" sz="1100" b="0" dirty="0" err="1"/>
              <a:t>evenimente</a:t>
            </a:r>
            <a:r>
              <a:rPr lang="en-US" sz="1100" b="0" dirty="0"/>
              <a:t> a </a:t>
            </a:r>
            <a:r>
              <a:rPr lang="en-US" sz="1100" b="0" dirty="0" err="1"/>
              <a:t>căror</a:t>
            </a:r>
            <a:r>
              <a:rPr lang="en-US" sz="1100" b="0" dirty="0"/>
              <a:t> </a:t>
            </a:r>
            <a:r>
              <a:rPr lang="en-US" sz="1100" b="0" dirty="0" err="1"/>
              <a:t>valoare</a:t>
            </a:r>
            <a:r>
              <a:rPr lang="en-US" sz="1100" b="0" dirty="0"/>
              <a:t> </a:t>
            </a:r>
            <a:r>
              <a:rPr lang="en-US" sz="1100" b="0" dirty="0" err="1"/>
              <a:t>este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măsură</a:t>
            </a:r>
            <a:r>
              <a:rPr lang="en-US" sz="1100" b="0" dirty="0"/>
              <a:t> </a:t>
            </a:r>
            <a:r>
              <a:rPr lang="en-US" sz="1100" b="0" dirty="0" err="1"/>
              <a:t>să</a:t>
            </a:r>
            <a:r>
              <a:rPr lang="en-US" sz="1100" b="0" dirty="0"/>
              <a:t> </a:t>
            </a:r>
            <a:r>
              <a:rPr lang="en-US" sz="1100" b="0" dirty="0" err="1"/>
              <a:t>înfrunte</a:t>
            </a:r>
            <a:r>
              <a:rPr lang="en-US" sz="1100" b="0" dirty="0"/>
              <a:t> </a:t>
            </a:r>
            <a:r>
              <a:rPr lang="en-US" sz="1100" b="0" dirty="0" err="1"/>
              <a:t>mileniile</a:t>
            </a:r>
            <a:r>
              <a:rPr lang="en-US" sz="1100" b="0" dirty="0"/>
              <a:t>, Liceul Tehnologic ” Avram Iancu” Sibiu a </a:t>
            </a:r>
            <a:r>
              <a:rPr lang="en-US" sz="1100" b="0" dirty="0" err="1"/>
              <a:t>funcționat</a:t>
            </a:r>
            <a:r>
              <a:rPr lang="en-US" sz="1100" b="0" dirty="0"/>
              <a:t> sub </a:t>
            </a:r>
            <a:r>
              <a:rPr lang="en-US" sz="1100" b="0" dirty="0" err="1"/>
              <a:t>diferite</a:t>
            </a:r>
            <a:r>
              <a:rPr lang="en-US" sz="1100" b="0" dirty="0"/>
              <a:t> </a:t>
            </a:r>
            <a:r>
              <a:rPr lang="en-US" sz="1100" b="0" dirty="0" err="1"/>
              <a:t>denumiri</a:t>
            </a:r>
            <a:r>
              <a:rPr lang="en-US" sz="1100" b="0" dirty="0"/>
              <a:t>: </a:t>
            </a:r>
            <a:r>
              <a:rPr lang="en-US" sz="1100" b="0" dirty="0" err="1"/>
              <a:t>Școala</a:t>
            </a:r>
            <a:r>
              <a:rPr lang="en-US" sz="1100" b="0" dirty="0"/>
              <a:t> </a:t>
            </a:r>
            <a:r>
              <a:rPr lang="en-US" sz="1100" b="0" dirty="0" err="1"/>
              <a:t>Superioară</a:t>
            </a:r>
            <a:r>
              <a:rPr lang="en-US" sz="1100" b="0" dirty="0"/>
              <a:t> de </a:t>
            </a:r>
            <a:r>
              <a:rPr lang="en-US" sz="1100" b="0" dirty="0" err="1"/>
              <a:t>Comerț</a:t>
            </a:r>
            <a:r>
              <a:rPr lang="en-US" sz="1100" b="0" dirty="0"/>
              <a:t>, </a:t>
            </a:r>
            <a:r>
              <a:rPr lang="en-US" sz="1100" b="0" dirty="0" err="1"/>
              <a:t>Școala</a:t>
            </a:r>
            <a:r>
              <a:rPr lang="en-US" sz="1100" b="0" dirty="0"/>
              <a:t> </a:t>
            </a:r>
            <a:r>
              <a:rPr lang="en-US" sz="1100" b="0" dirty="0" err="1"/>
              <a:t>Tehnică</a:t>
            </a:r>
            <a:r>
              <a:rPr lang="en-US" sz="1100" b="0" dirty="0"/>
              <a:t> de </a:t>
            </a:r>
            <a:r>
              <a:rPr lang="en-US" sz="1100" b="0" dirty="0" err="1"/>
              <a:t>Administrație</a:t>
            </a:r>
            <a:r>
              <a:rPr lang="en-US" sz="1100" b="0" dirty="0"/>
              <a:t> </a:t>
            </a:r>
            <a:r>
              <a:rPr lang="en-US" sz="1100" b="0" dirty="0" err="1"/>
              <a:t>Economică</a:t>
            </a:r>
            <a:r>
              <a:rPr lang="en-US" sz="1100" b="0" dirty="0"/>
              <a:t>, </a:t>
            </a:r>
            <a:r>
              <a:rPr lang="en-US" sz="1100" b="0" dirty="0" err="1"/>
              <a:t>Școala</a:t>
            </a:r>
            <a:r>
              <a:rPr lang="en-US" sz="1100" b="0" dirty="0"/>
              <a:t> </a:t>
            </a:r>
            <a:r>
              <a:rPr lang="en-US" sz="1100" b="0" dirty="0" err="1"/>
              <a:t>Medie</a:t>
            </a:r>
            <a:r>
              <a:rPr lang="en-US" sz="1100" b="0" dirty="0"/>
              <a:t> </a:t>
            </a:r>
            <a:r>
              <a:rPr lang="en-US" sz="1100" b="0" dirty="0" err="1"/>
              <a:t>Tehnică</a:t>
            </a:r>
            <a:r>
              <a:rPr lang="en-US" sz="1100" b="0" dirty="0"/>
              <a:t> de </a:t>
            </a:r>
            <a:r>
              <a:rPr lang="en-US" sz="1100" b="0" dirty="0" err="1"/>
              <a:t>Mecanică</a:t>
            </a:r>
            <a:r>
              <a:rPr lang="en-US" sz="1100" b="0" dirty="0"/>
              <a:t>, </a:t>
            </a:r>
            <a:r>
              <a:rPr lang="en-US" sz="1100" b="0" dirty="0" err="1"/>
              <a:t>Grup</a:t>
            </a:r>
            <a:r>
              <a:rPr lang="en-US" sz="1100" b="0" dirty="0"/>
              <a:t> </a:t>
            </a:r>
            <a:r>
              <a:rPr lang="en-US" sz="1100" b="0" dirty="0" err="1"/>
              <a:t>Școlar</a:t>
            </a:r>
            <a:r>
              <a:rPr lang="en-US" sz="1100" b="0" dirty="0"/>
              <a:t> Forestier, Liceul Industrial nr.3, </a:t>
            </a:r>
            <a:r>
              <a:rPr lang="en-US" sz="1100" b="0" dirty="0" err="1"/>
              <a:t>Grup</a:t>
            </a:r>
            <a:r>
              <a:rPr lang="en-US" sz="1100" b="0" dirty="0"/>
              <a:t> </a:t>
            </a:r>
            <a:r>
              <a:rPr lang="en-US" sz="1100" b="0" dirty="0" err="1"/>
              <a:t>Școlar</a:t>
            </a:r>
            <a:r>
              <a:rPr lang="en-US" sz="1100" b="0" dirty="0"/>
              <a:t> “Avram Iancu”.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0" dirty="0" err="1"/>
              <a:t>Domeniile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care </a:t>
            </a:r>
            <a:r>
              <a:rPr lang="en-US" sz="1100" b="0" dirty="0" err="1"/>
              <a:t>sunt</a:t>
            </a:r>
            <a:r>
              <a:rPr lang="en-US" sz="1100" b="0" dirty="0"/>
              <a:t> </a:t>
            </a:r>
            <a:r>
              <a:rPr lang="en-US" sz="1100" b="0" dirty="0" err="1"/>
              <a:t>pregătiți</a:t>
            </a:r>
            <a:r>
              <a:rPr lang="en-US" sz="1100" b="0" dirty="0"/>
              <a:t> </a:t>
            </a:r>
            <a:r>
              <a:rPr lang="en-US" sz="1100" b="0" dirty="0" err="1"/>
              <a:t>elevii</a:t>
            </a:r>
            <a:r>
              <a:rPr lang="en-US" sz="1100" b="0" dirty="0"/>
              <a:t> </a:t>
            </a:r>
            <a:r>
              <a:rPr lang="en-US" sz="1100" b="0" dirty="0" err="1"/>
              <a:t>școlii</a:t>
            </a:r>
            <a:r>
              <a:rPr lang="en-US" sz="1100" b="0" dirty="0"/>
              <a:t> </a:t>
            </a:r>
            <a:r>
              <a:rPr lang="en-US" sz="1100" b="0" dirty="0" err="1"/>
              <a:t>noastre</a:t>
            </a:r>
            <a:r>
              <a:rPr lang="en-US" sz="1100" b="0" dirty="0"/>
              <a:t> </a:t>
            </a:r>
            <a:r>
              <a:rPr lang="en-US" sz="1100" b="0" dirty="0" err="1"/>
              <a:t>sunt</a:t>
            </a:r>
            <a:r>
              <a:rPr lang="en-US" sz="1100" b="0" dirty="0"/>
              <a:t>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1100" b="0" dirty="0"/>
              <a:t>fabricarea produselor din lemn</a:t>
            </a:r>
            <a:endParaRPr lang="en-US" sz="1100" b="0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1100" b="0" dirty="0"/>
              <a:t>mecanică</a:t>
            </a:r>
            <a:endParaRPr lang="en-US" sz="1100" b="0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1100" b="0" dirty="0"/>
              <a:t>silvicultură. </a:t>
            </a:r>
            <a:endParaRPr lang="en-US" sz="1100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0" dirty="0" err="1"/>
              <a:t>Încercând</a:t>
            </a:r>
            <a:r>
              <a:rPr lang="en-US" sz="1100" b="0" dirty="0"/>
              <a:t> </a:t>
            </a:r>
            <a:r>
              <a:rPr lang="en-US" sz="1100" b="0" dirty="0" err="1"/>
              <a:t>să-şi</a:t>
            </a:r>
            <a:r>
              <a:rPr lang="en-US" sz="1100" b="0" dirty="0"/>
              <a:t> </a:t>
            </a:r>
            <a:r>
              <a:rPr lang="en-US" sz="1100" b="0" dirty="0" err="1"/>
              <a:t>găsească</a:t>
            </a:r>
            <a:r>
              <a:rPr lang="en-US" sz="1100" b="0" dirty="0"/>
              <a:t> </a:t>
            </a:r>
            <a:r>
              <a:rPr lang="en-US" sz="1100" b="0" dirty="0" err="1"/>
              <a:t>identitatea</a:t>
            </a:r>
            <a:r>
              <a:rPr lang="en-US" sz="1100" b="0" dirty="0"/>
              <a:t> </a:t>
            </a:r>
            <a:r>
              <a:rPr lang="en-US" sz="1100" b="0" dirty="0" err="1"/>
              <a:t>pe</a:t>
            </a:r>
            <a:r>
              <a:rPr lang="en-US" sz="1100" b="0" dirty="0"/>
              <a:t> o </a:t>
            </a:r>
            <a:r>
              <a:rPr lang="en-US" sz="1100" b="0" dirty="0" err="1"/>
              <a:t>piaţă</a:t>
            </a:r>
            <a:r>
              <a:rPr lang="en-US" sz="1100" b="0" dirty="0"/>
              <a:t> a </a:t>
            </a:r>
            <a:r>
              <a:rPr lang="en-US" sz="1100" b="0" dirty="0" err="1"/>
              <a:t>serviciilor</a:t>
            </a:r>
            <a:r>
              <a:rPr lang="en-US" sz="1100" b="0" dirty="0"/>
              <a:t> </a:t>
            </a:r>
            <a:r>
              <a:rPr lang="en-US" sz="1100" b="0" dirty="0" err="1"/>
              <a:t>educaţionale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plină</a:t>
            </a:r>
            <a:r>
              <a:rPr lang="en-US" sz="1100" b="0" dirty="0"/>
              <a:t> </a:t>
            </a:r>
            <a:r>
              <a:rPr lang="en-US" sz="1100" b="0" dirty="0" err="1" smtClean="0"/>
              <a:t>mişcare</a:t>
            </a:r>
            <a:r>
              <a:rPr lang="en-US" sz="1100" b="0" dirty="0" smtClean="0"/>
              <a:t>, </a:t>
            </a:r>
            <a:r>
              <a:rPr lang="en-US" sz="1100" b="0" dirty="0" err="1"/>
              <a:t>şcoala</a:t>
            </a:r>
            <a:r>
              <a:rPr lang="en-US" sz="1100" b="0" dirty="0"/>
              <a:t> </a:t>
            </a:r>
            <a:r>
              <a:rPr lang="en-US" sz="1100" b="0" dirty="0" err="1"/>
              <a:t>noastră</a:t>
            </a:r>
            <a:r>
              <a:rPr lang="en-US" sz="1100" b="0" dirty="0"/>
              <a:t> a </a:t>
            </a:r>
            <a:r>
              <a:rPr lang="en-US" sz="1100" b="0" dirty="0" err="1"/>
              <a:t>reuşit</a:t>
            </a:r>
            <a:r>
              <a:rPr lang="en-US" sz="1100" b="0" dirty="0"/>
              <a:t> </a:t>
            </a:r>
            <a:r>
              <a:rPr lang="en-US" sz="1100" b="0" dirty="0" err="1"/>
              <a:t>să</a:t>
            </a:r>
            <a:r>
              <a:rPr lang="en-US" sz="1100" b="0" dirty="0"/>
              <a:t> </a:t>
            </a:r>
            <a:r>
              <a:rPr lang="en-US" sz="1100" b="0" dirty="0" err="1"/>
              <a:t>şcolarizeze</a:t>
            </a:r>
            <a:r>
              <a:rPr lang="en-US" sz="1100" b="0" dirty="0"/>
              <a:t> </a:t>
            </a:r>
            <a:r>
              <a:rPr lang="en-US" sz="1100" b="0" dirty="0" err="1"/>
              <a:t>elevi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meserii</a:t>
            </a:r>
            <a:r>
              <a:rPr lang="en-US" sz="1100" b="0" dirty="0"/>
              <a:t> </a:t>
            </a:r>
            <a:r>
              <a:rPr lang="en-US" sz="1100" b="0" dirty="0" err="1"/>
              <a:t>noi</a:t>
            </a:r>
            <a:r>
              <a:rPr lang="en-US" sz="1100" b="0" dirty="0"/>
              <a:t> </a:t>
            </a:r>
            <a:r>
              <a:rPr lang="ro-RO" sz="1100" b="0" dirty="0" smtClean="0"/>
              <a:t>precum</a:t>
            </a:r>
            <a:r>
              <a:rPr lang="en-US" sz="1100" b="0" dirty="0" smtClean="0"/>
              <a:t>: </a:t>
            </a:r>
            <a:r>
              <a:rPr lang="en-US" sz="1100" b="0" dirty="0" err="1"/>
              <a:t>protecţionist</a:t>
            </a:r>
            <a:r>
              <a:rPr lang="en-US" sz="1100" b="0" dirty="0"/>
              <a:t> silvic, </a:t>
            </a:r>
            <a:r>
              <a:rPr lang="en-US" sz="1100" b="0" dirty="0" err="1"/>
              <a:t>tapiţer</a:t>
            </a:r>
            <a:r>
              <a:rPr lang="en-US" sz="1100" b="0" dirty="0"/>
              <a:t>, </a:t>
            </a:r>
            <a:r>
              <a:rPr lang="en-US" sz="1100" b="0" dirty="0" err="1"/>
              <a:t>tehnician</a:t>
            </a:r>
            <a:r>
              <a:rPr lang="en-US" sz="1100" b="0" dirty="0"/>
              <a:t> </a:t>
            </a:r>
            <a:r>
              <a:rPr lang="en-US" sz="1100" b="0" dirty="0" err="1"/>
              <a:t>metrolog</a:t>
            </a:r>
            <a:r>
              <a:rPr lang="en-US" sz="1100" b="0" dirty="0"/>
              <a:t>, </a:t>
            </a:r>
            <a:r>
              <a:rPr lang="en-US" sz="1100" b="0" dirty="0" err="1"/>
              <a:t>tehnician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mecatronică</a:t>
            </a:r>
            <a:r>
              <a:rPr lang="en-US" sz="1100" b="0" dirty="0"/>
              <a:t> (am </a:t>
            </a:r>
            <a:r>
              <a:rPr lang="en-US" sz="1100" b="0" dirty="0" err="1"/>
              <a:t>fost</a:t>
            </a:r>
            <a:r>
              <a:rPr lang="en-US" sz="1100" b="0" dirty="0"/>
              <a:t> prima </a:t>
            </a:r>
            <a:r>
              <a:rPr lang="en-US" sz="1100" b="0" dirty="0" err="1"/>
              <a:t>şcoală</a:t>
            </a:r>
            <a:r>
              <a:rPr lang="en-US" sz="1100" b="0" dirty="0"/>
              <a:t> care a </a:t>
            </a:r>
            <a:r>
              <a:rPr lang="en-US" sz="1100" b="0" dirty="0" err="1"/>
              <a:t>introdus</a:t>
            </a:r>
            <a:r>
              <a:rPr lang="en-US" sz="1100" b="0" dirty="0"/>
              <a:t> </a:t>
            </a:r>
            <a:r>
              <a:rPr lang="en-US" sz="1100" b="0" dirty="0" smtClean="0"/>
              <a:t>ace</a:t>
            </a:r>
            <a:r>
              <a:rPr lang="ro-RO" sz="1100" b="0" dirty="0" smtClean="0"/>
              <a:t>a</a:t>
            </a:r>
            <a:r>
              <a:rPr lang="en-US" sz="1100" b="0" dirty="0" err="1" smtClean="0"/>
              <a:t>st</a:t>
            </a:r>
            <a:r>
              <a:rPr lang="ro-RO" sz="1100" b="0" dirty="0" smtClean="0"/>
              <a:t>ă</a:t>
            </a:r>
            <a:r>
              <a:rPr lang="en-US" sz="1100" b="0" dirty="0" smtClean="0"/>
              <a:t> </a:t>
            </a:r>
            <a:r>
              <a:rPr lang="en-US" sz="1100" b="0" dirty="0" err="1" smtClean="0"/>
              <a:t>calific</a:t>
            </a:r>
            <a:r>
              <a:rPr lang="ro-RO" sz="1100" b="0" dirty="0" smtClean="0"/>
              <a:t>are</a:t>
            </a:r>
            <a:r>
              <a:rPr lang="en-US" sz="1100" b="0" dirty="0" smtClean="0"/>
              <a:t>), </a:t>
            </a:r>
            <a:r>
              <a:rPr lang="en-US" sz="1100" b="0" dirty="0" err="1"/>
              <a:t>tehnician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silvicultură</a:t>
            </a:r>
            <a:r>
              <a:rPr lang="en-US" sz="1100" b="0" dirty="0"/>
              <a:t> </a:t>
            </a:r>
            <a:r>
              <a:rPr lang="ro-RO" sz="1100" b="0" dirty="0" smtClean="0"/>
              <a:t>şi exploatări forestiere </a:t>
            </a:r>
            <a:r>
              <a:rPr lang="en-US" sz="1100" b="0" dirty="0" smtClean="0"/>
              <a:t>(</a:t>
            </a:r>
            <a:r>
              <a:rPr lang="en-US" sz="1100" b="0" dirty="0" err="1" smtClean="0"/>
              <a:t>singura</a:t>
            </a:r>
            <a:r>
              <a:rPr lang="en-US" sz="1100" b="0" dirty="0" smtClean="0"/>
              <a:t> </a:t>
            </a:r>
            <a:r>
              <a:rPr lang="en-US" sz="1100" b="0" dirty="0" err="1"/>
              <a:t>clasă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judeţ</a:t>
            </a:r>
            <a:r>
              <a:rPr lang="en-US" sz="1100" b="0" dirty="0" smtClean="0"/>
              <a:t>),</a:t>
            </a:r>
            <a:r>
              <a:rPr lang="ro-RO" sz="1100" b="0" dirty="0" smtClean="0"/>
              <a:t>tehnician</a:t>
            </a:r>
            <a:r>
              <a:rPr lang="en-US" sz="1100" b="0" dirty="0" smtClean="0"/>
              <a:t> </a:t>
            </a:r>
            <a:r>
              <a:rPr lang="en-US" sz="1100" b="0" dirty="0"/>
              <a:t>designer </a:t>
            </a:r>
            <a:r>
              <a:rPr lang="ro-RO" sz="1100" b="0" dirty="0" smtClean="0"/>
              <a:t>mobilă şi amenajări interioare.</a:t>
            </a:r>
            <a:r>
              <a:rPr lang="en-US" sz="1100" b="0" dirty="0" smtClean="0"/>
              <a:t> </a:t>
            </a:r>
            <a:endParaRPr lang="en-US" sz="1100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0" dirty="0" err="1"/>
              <a:t>Dorinţa</a:t>
            </a:r>
            <a:r>
              <a:rPr lang="en-US" sz="1100" b="0" dirty="0"/>
              <a:t> de a </a:t>
            </a:r>
            <a:r>
              <a:rPr lang="en-US" sz="1100" b="0" dirty="0" err="1"/>
              <a:t>oferi</a:t>
            </a:r>
            <a:r>
              <a:rPr lang="en-US" sz="1100" b="0" dirty="0"/>
              <a:t> </a:t>
            </a:r>
            <a:r>
              <a:rPr lang="en-US" sz="1100" b="0" dirty="0" err="1"/>
              <a:t>calificări</a:t>
            </a:r>
            <a:r>
              <a:rPr lang="en-US" sz="1100" b="0" dirty="0"/>
              <a:t> </a:t>
            </a:r>
            <a:r>
              <a:rPr lang="en-US" sz="1100" b="0" dirty="0" err="1"/>
              <a:t>noi</a:t>
            </a:r>
            <a:r>
              <a:rPr lang="en-US" sz="1100" b="0" dirty="0"/>
              <a:t>, </a:t>
            </a:r>
            <a:r>
              <a:rPr lang="en-US" sz="1100" b="0" dirty="0" err="1"/>
              <a:t>atractive</a:t>
            </a:r>
            <a:r>
              <a:rPr lang="en-US" sz="1100" b="0" dirty="0"/>
              <a:t>, cu impact </a:t>
            </a:r>
            <a:r>
              <a:rPr lang="en-US" sz="1100" b="0" dirty="0" err="1"/>
              <a:t>pe</a:t>
            </a:r>
            <a:r>
              <a:rPr lang="en-US" sz="1100" b="0" dirty="0"/>
              <a:t> </a:t>
            </a:r>
            <a:r>
              <a:rPr lang="en-US" sz="1100" b="0" dirty="0" err="1"/>
              <a:t>piaţa</a:t>
            </a:r>
            <a:r>
              <a:rPr lang="en-US" sz="1100" b="0" dirty="0"/>
              <a:t> </a:t>
            </a:r>
            <a:r>
              <a:rPr lang="en-US" sz="1100" b="0" dirty="0" err="1"/>
              <a:t>muncii</a:t>
            </a:r>
            <a:r>
              <a:rPr lang="en-US" sz="1100" b="0" dirty="0"/>
              <a:t> a </a:t>
            </a:r>
            <a:r>
              <a:rPr lang="en-US" sz="1100" b="0" dirty="0" err="1"/>
              <a:t>fost</a:t>
            </a:r>
            <a:r>
              <a:rPr lang="en-US" sz="1100" b="0" dirty="0"/>
              <a:t> o </a:t>
            </a:r>
            <a:r>
              <a:rPr lang="en-US" sz="1100" b="0" dirty="0" err="1"/>
              <a:t>caracteristică</a:t>
            </a:r>
            <a:r>
              <a:rPr lang="en-US" sz="1100" b="0" dirty="0"/>
              <a:t> </a:t>
            </a:r>
            <a:r>
              <a:rPr lang="en-US" sz="1100" b="0" dirty="0" err="1"/>
              <a:t>continuă</a:t>
            </a:r>
            <a:r>
              <a:rPr lang="en-US" sz="1100" b="0" dirty="0"/>
              <a:t> a </a:t>
            </a:r>
            <a:r>
              <a:rPr lang="en-US" sz="1100" b="0" dirty="0" err="1"/>
              <a:t>şcolii</a:t>
            </a:r>
            <a:r>
              <a:rPr lang="en-US" sz="1100" b="0" dirty="0"/>
              <a:t> </a:t>
            </a:r>
            <a:r>
              <a:rPr lang="en-US" sz="1100" b="0" dirty="0" err="1"/>
              <a:t>încercând</a:t>
            </a:r>
            <a:r>
              <a:rPr lang="en-US" sz="1100" b="0" dirty="0"/>
              <a:t> </a:t>
            </a:r>
            <a:r>
              <a:rPr lang="en-US" sz="1100" b="0" dirty="0" err="1"/>
              <a:t>astfel</a:t>
            </a:r>
            <a:r>
              <a:rPr lang="en-US" sz="1100" b="0" dirty="0"/>
              <a:t> o </a:t>
            </a:r>
            <a:r>
              <a:rPr lang="en-US" sz="1100" b="0" dirty="0" err="1"/>
              <a:t>cât</a:t>
            </a:r>
            <a:r>
              <a:rPr lang="en-US" sz="1100" b="0" dirty="0"/>
              <a:t> </a:t>
            </a:r>
            <a:r>
              <a:rPr lang="en-US" sz="1100" b="0" dirty="0" err="1"/>
              <a:t>mai</a:t>
            </a:r>
            <a:r>
              <a:rPr lang="en-US" sz="1100" b="0" dirty="0"/>
              <a:t> </a:t>
            </a:r>
            <a:r>
              <a:rPr lang="en-US" sz="1100" b="0" dirty="0" err="1"/>
              <a:t>bună</a:t>
            </a:r>
            <a:r>
              <a:rPr lang="en-US" sz="1100" b="0" dirty="0"/>
              <a:t> </a:t>
            </a:r>
            <a:r>
              <a:rPr lang="en-US" sz="1100" b="0" dirty="0" err="1"/>
              <a:t>adaptare</a:t>
            </a:r>
            <a:r>
              <a:rPr lang="en-US" sz="1100" b="0" dirty="0"/>
              <a:t> la </a:t>
            </a:r>
            <a:r>
              <a:rPr lang="en-US" sz="1100" b="0" dirty="0" err="1"/>
              <a:t>cerinţele</a:t>
            </a:r>
            <a:r>
              <a:rPr lang="en-US" sz="1100" b="0" dirty="0"/>
              <a:t> </a:t>
            </a:r>
            <a:r>
              <a:rPr lang="en-US" sz="1100" b="0" dirty="0" err="1"/>
              <a:t>beneficiarilor</a:t>
            </a:r>
            <a:r>
              <a:rPr lang="en-US" sz="1100" b="0" dirty="0"/>
              <a:t>. </a:t>
            </a:r>
            <a:r>
              <a:rPr lang="ro-RO" sz="1100" b="0" dirty="0" smtClean="0"/>
              <a:t>Ca urmare, din anul şcolar 2017-2018 ne-am implicat în şcolarizarea elevilor prin învăţământ dual alături de parteneri, operatori economici inimoşi.</a:t>
            </a:r>
            <a:endParaRPr lang="en-US" sz="1100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0" dirty="0" err="1"/>
              <a:t>Colectivul</a:t>
            </a:r>
            <a:r>
              <a:rPr lang="en-US" sz="1100" b="0" dirty="0"/>
              <a:t> didactic al </a:t>
            </a:r>
            <a:r>
              <a:rPr lang="en-US" sz="1100" b="0" dirty="0" err="1"/>
              <a:t>școlii</a:t>
            </a:r>
            <a:r>
              <a:rPr lang="en-US" sz="1100" b="0" dirty="0"/>
              <a:t>, </a:t>
            </a:r>
            <a:r>
              <a:rPr lang="en-US" sz="1100" b="0" dirty="0" err="1"/>
              <a:t>dăruit</a:t>
            </a:r>
            <a:r>
              <a:rPr lang="en-US" sz="1100" b="0" dirty="0"/>
              <a:t> </a:t>
            </a:r>
            <a:r>
              <a:rPr lang="en-US" sz="1100" b="0" dirty="0" err="1"/>
              <a:t>învățământului</a:t>
            </a:r>
            <a:r>
              <a:rPr lang="en-US" sz="1100" b="0" dirty="0"/>
              <a:t> </a:t>
            </a:r>
            <a:r>
              <a:rPr lang="en-US" sz="1100" b="0" dirty="0" err="1"/>
              <a:t>prin</a:t>
            </a:r>
            <a:r>
              <a:rPr lang="en-US" sz="1100" b="0" dirty="0"/>
              <a:t> </a:t>
            </a:r>
            <a:r>
              <a:rPr lang="en-US" sz="1100" b="0" dirty="0" err="1"/>
              <a:t>vocație</a:t>
            </a:r>
            <a:r>
              <a:rPr lang="en-US" sz="1100" b="0" dirty="0"/>
              <a:t>, </a:t>
            </a:r>
            <a:r>
              <a:rPr lang="en-US" sz="1100" b="0" dirty="0" err="1"/>
              <a:t>contribuie</a:t>
            </a:r>
            <a:r>
              <a:rPr lang="en-US" sz="1100" b="0" dirty="0"/>
              <a:t> la </a:t>
            </a:r>
            <a:r>
              <a:rPr lang="en-US" sz="1100" b="0" dirty="0" err="1"/>
              <a:t>educația</a:t>
            </a:r>
            <a:r>
              <a:rPr lang="en-US" sz="1100" b="0" dirty="0"/>
              <a:t> </a:t>
            </a:r>
            <a:r>
              <a:rPr lang="en-US" sz="1100" b="0" dirty="0" err="1"/>
              <a:t>tinerilor</a:t>
            </a:r>
            <a:r>
              <a:rPr lang="en-US" sz="1100" b="0" dirty="0"/>
              <a:t> </a:t>
            </a:r>
            <a:r>
              <a:rPr lang="en-US" sz="1100" b="0" dirty="0" err="1"/>
              <a:t>atât</a:t>
            </a:r>
            <a:r>
              <a:rPr lang="en-US" sz="1100" b="0" dirty="0"/>
              <a:t> </a:t>
            </a:r>
            <a:r>
              <a:rPr lang="en-US" sz="1100" b="0" dirty="0" err="1"/>
              <a:t>pentru</a:t>
            </a:r>
            <a:r>
              <a:rPr lang="en-US" sz="1100" b="0" dirty="0"/>
              <a:t> </a:t>
            </a:r>
            <a:r>
              <a:rPr lang="en-US" sz="1100" b="0" dirty="0" err="1"/>
              <a:t>formarea</a:t>
            </a:r>
            <a:r>
              <a:rPr lang="en-US" sz="1100" b="0" dirty="0"/>
              <a:t> </a:t>
            </a:r>
            <a:r>
              <a:rPr lang="en-US" sz="1100" b="0" dirty="0" err="1"/>
              <a:t>profesională</a:t>
            </a:r>
            <a:r>
              <a:rPr lang="en-US" sz="1100" b="0" dirty="0"/>
              <a:t> </a:t>
            </a:r>
            <a:r>
              <a:rPr lang="en-US" sz="1100" b="0" dirty="0" err="1"/>
              <a:t>prin</a:t>
            </a:r>
            <a:r>
              <a:rPr lang="en-US" sz="1100" b="0" dirty="0"/>
              <a:t> </a:t>
            </a:r>
            <a:r>
              <a:rPr lang="en-US" sz="1100" b="0" dirty="0" err="1"/>
              <a:t>dobândirea</a:t>
            </a:r>
            <a:r>
              <a:rPr lang="en-US" sz="1100" b="0" dirty="0"/>
              <a:t> de </a:t>
            </a:r>
            <a:r>
              <a:rPr lang="en-US" sz="1100" b="0" dirty="0" err="1"/>
              <a:t>abilități</a:t>
            </a:r>
            <a:r>
              <a:rPr lang="en-US" sz="1100" b="0" dirty="0"/>
              <a:t>, </a:t>
            </a:r>
            <a:r>
              <a:rPr lang="en-US" sz="1100" b="0" dirty="0" err="1"/>
              <a:t>deprinderi</a:t>
            </a:r>
            <a:r>
              <a:rPr lang="en-US" sz="1100" b="0" dirty="0"/>
              <a:t>  </a:t>
            </a:r>
            <a:r>
              <a:rPr lang="en-US" sz="1100" b="0" dirty="0" err="1"/>
              <a:t>și</a:t>
            </a:r>
            <a:r>
              <a:rPr lang="en-US" sz="1100" b="0" dirty="0"/>
              <a:t> </a:t>
            </a:r>
            <a:r>
              <a:rPr lang="en-US" sz="1100" b="0" dirty="0" err="1"/>
              <a:t>competențe</a:t>
            </a:r>
            <a:r>
              <a:rPr lang="en-US" sz="1100" b="0" dirty="0"/>
              <a:t> </a:t>
            </a:r>
            <a:r>
              <a:rPr lang="en-US" sz="1100" b="0" dirty="0" err="1"/>
              <a:t>cheie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domeniul</a:t>
            </a:r>
            <a:r>
              <a:rPr lang="en-US" sz="1100" b="0" dirty="0"/>
              <a:t> </a:t>
            </a:r>
            <a:r>
              <a:rPr lang="en-US" sz="1100" b="0" dirty="0" err="1"/>
              <a:t>meseriei</a:t>
            </a:r>
            <a:r>
              <a:rPr lang="en-US" sz="1100" b="0" dirty="0"/>
              <a:t>, </a:t>
            </a:r>
            <a:r>
              <a:rPr lang="en-US" sz="1100" b="0" dirty="0" err="1"/>
              <a:t>cât</a:t>
            </a:r>
            <a:r>
              <a:rPr lang="en-US" sz="1100" b="0" dirty="0"/>
              <a:t> </a:t>
            </a:r>
            <a:r>
              <a:rPr lang="en-US" sz="1100" b="0" dirty="0" err="1"/>
              <a:t>și</a:t>
            </a:r>
            <a:r>
              <a:rPr lang="en-US" sz="1100" b="0" dirty="0"/>
              <a:t> </a:t>
            </a:r>
            <a:r>
              <a:rPr lang="en-US" sz="1100" b="0" dirty="0" err="1"/>
              <a:t>pentru</a:t>
            </a:r>
            <a:r>
              <a:rPr lang="en-US" sz="1100" b="0" dirty="0"/>
              <a:t> </a:t>
            </a:r>
            <a:r>
              <a:rPr lang="en-US" sz="1100" b="0" dirty="0" err="1"/>
              <a:t>integrarea</a:t>
            </a:r>
            <a:r>
              <a:rPr lang="en-US" sz="1100" b="0" dirty="0"/>
              <a:t> </a:t>
            </a:r>
            <a:r>
              <a:rPr lang="en-US" sz="1100" b="0" dirty="0" err="1"/>
              <a:t>lor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societate</a:t>
            </a:r>
            <a:r>
              <a:rPr lang="en-US" sz="1100" b="0" dirty="0"/>
              <a:t> </a:t>
            </a:r>
            <a:r>
              <a:rPr lang="en-US" sz="1100" b="0" dirty="0" err="1"/>
              <a:t>prin</a:t>
            </a:r>
            <a:r>
              <a:rPr lang="en-US" sz="1100" b="0" dirty="0"/>
              <a:t> </a:t>
            </a:r>
            <a:r>
              <a:rPr lang="en-US" sz="1100" b="0" dirty="0" err="1"/>
              <a:t>promovarea</a:t>
            </a:r>
            <a:r>
              <a:rPr lang="en-US" sz="1100" b="0" dirty="0"/>
              <a:t> </a:t>
            </a:r>
            <a:r>
              <a:rPr lang="en-US" sz="1100" b="0" dirty="0" err="1"/>
              <a:t>valorilor</a:t>
            </a:r>
            <a:r>
              <a:rPr lang="en-US" sz="1100" b="0" dirty="0"/>
              <a:t> </a:t>
            </a:r>
            <a:r>
              <a:rPr lang="en-US" sz="1100" b="0" dirty="0" err="1"/>
              <a:t>democratice</a:t>
            </a:r>
            <a:r>
              <a:rPr lang="en-US" sz="1100" b="0" dirty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0" dirty="0" err="1"/>
              <a:t>Complementar</a:t>
            </a:r>
            <a:r>
              <a:rPr lang="en-US" sz="1100" b="0" dirty="0"/>
              <a:t> </a:t>
            </a:r>
            <a:r>
              <a:rPr lang="en-US" sz="1100" b="0" dirty="0" err="1"/>
              <a:t>activităților</a:t>
            </a:r>
            <a:r>
              <a:rPr lang="en-US" sz="1100" b="0" dirty="0"/>
              <a:t> instructive-educative,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școală</a:t>
            </a:r>
            <a:r>
              <a:rPr lang="en-US" sz="1100" b="0" dirty="0"/>
              <a:t> se </a:t>
            </a:r>
            <a:r>
              <a:rPr lang="en-US" sz="1100" b="0" dirty="0" err="1"/>
              <a:t>organizează</a:t>
            </a:r>
            <a:r>
              <a:rPr lang="en-US" sz="1100" b="0" dirty="0"/>
              <a:t> </a:t>
            </a:r>
            <a:r>
              <a:rPr lang="en-US" sz="1100" b="0" dirty="0" err="1"/>
              <a:t>următoarele</a:t>
            </a:r>
            <a:r>
              <a:rPr lang="en-US" sz="1100" b="0" dirty="0"/>
              <a:t> </a:t>
            </a:r>
            <a:r>
              <a:rPr lang="en-US" sz="1100" b="0" dirty="0" err="1"/>
              <a:t>activități</a:t>
            </a:r>
            <a:r>
              <a:rPr lang="en-US" sz="1100" b="0" dirty="0"/>
              <a:t> </a:t>
            </a:r>
            <a:r>
              <a:rPr lang="en-US" sz="1100" b="0" dirty="0" err="1"/>
              <a:t>extracurriculare</a:t>
            </a:r>
            <a:r>
              <a:rPr lang="en-US" sz="1100" b="0" dirty="0"/>
              <a:t>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dirty="0" err="1" smtClean="0"/>
              <a:t>Infoliceanul</a:t>
            </a:r>
            <a:r>
              <a:rPr lang="ro-RO" sz="1100" b="0" dirty="0" smtClean="0"/>
              <a:t> – concurs regional de informatică</a:t>
            </a:r>
            <a:r>
              <a:rPr lang="en-US" sz="1100" b="0" dirty="0" smtClean="0"/>
              <a:t>;</a:t>
            </a:r>
            <a:endParaRPr lang="en-US" sz="1100" b="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dirty="0" err="1" smtClean="0"/>
              <a:t>Proiectul</a:t>
            </a:r>
            <a:r>
              <a:rPr lang="en-US" sz="1100" b="0" dirty="0" smtClean="0"/>
              <a:t> </a:t>
            </a:r>
            <a:r>
              <a:rPr lang="en-US" sz="1100" b="0" dirty="0"/>
              <a:t>JOBS de </a:t>
            </a:r>
            <a:r>
              <a:rPr lang="en-US" sz="1100" b="0" dirty="0" err="1"/>
              <a:t>orientare</a:t>
            </a:r>
            <a:r>
              <a:rPr lang="en-US" sz="1100" b="0" dirty="0"/>
              <a:t> </a:t>
            </a:r>
            <a:r>
              <a:rPr lang="en-US" sz="1100" b="0" dirty="0" err="1"/>
              <a:t>în</a:t>
            </a:r>
            <a:r>
              <a:rPr lang="en-US" sz="1100" b="0" dirty="0"/>
              <a:t> </a:t>
            </a:r>
            <a:r>
              <a:rPr lang="en-US" sz="1100" b="0" dirty="0" err="1"/>
              <a:t>carieră</a:t>
            </a:r>
            <a:r>
              <a:rPr lang="en-US" sz="1100" b="0" dirty="0"/>
              <a:t>;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dirty="0" err="1" smtClean="0"/>
              <a:t>Proiectul</a:t>
            </a:r>
            <a:r>
              <a:rPr lang="en-US" sz="1100" b="0" dirty="0" smtClean="0"/>
              <a:t> </a:t>
            </a:r>
            <a:r>
              <a:rPr lang="en-US" sz="1100" b="0" dirty="0"/>
              <a:t>ROSE </a:t>
            </a:r>
            <a:r>
              <a:rPr lang="en-US" sz="1100" b="0" dirty="0" err="1"/>
              <a:t>pentru</a:t>
            </a:r>
            <a:r>
              <a:rPr lang="en-US" sz="1100" b="0" dirty="0"/>
              <a:t> </a:t>
            </a:r>
            <a:r>
              <a:rPr lang="ro-RO" sz="1100" b="0" dirty="0" smtClean="0"/>
              <a:t>creşterea procentului de admişi la examenul de bacalaureat;</a:t>
            </a:r>
            <a:r>
              <a:rPr lang="en-US" sz="1100" b="0" dirty="0" smtClean="0"/>
              <a:t> </a:t>
            </a:r>
            <a:endParaRPr lang="en-US" sz="1100" b="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dirty="0" err="1" smtClean="0"/>
              <a:t>Activiăți</a:t>
            </a:r>
            <a:r>
              <a:rPr lang="en-US" sz="1100" b="0" dirty="0" smtClean="0"/>
              <a:t> </a:t>
            </a:r>
            <a:r>
              <a:rPr lang="en-US" sz="1100" b="0" dirty="0"/>
              <a:t>de </a:t>
            </a:r>
            <a:r>
              <a:rPr lang="en-US" sz="1100" b="0" dirty="0" err="1"/>
              <a:t>promovare</a:t>
            </a:r>
            <a:r>
              <a:rPr lang="en-US" sz="1100" b="0" dirty="0"/>
              <a:t> a </a:t>
            </a:r>
            <a:r>
              <a:rPr lang="en-US" sz="1100" b="0" dirty="0" err="1"/>
              <a:t>sănătății</a:t>
            </a:r>
            <a:r>
              <a:rPr lang="en-US" sz="1100" b="0" dirty="0"/>
              <a:t>, </a:t>
            </a:r>
            <a:r>
              <a:rPr lang="en-US" sz="1100" b="0" dirty="0" err="1"/>
              <a:t>serbări</a:t>
            </a:r>
            <a:r>
              <a:rPr lang="en-US" sz="1100" b="0" dirty="0"/>
              <a:t>, </a:t>
            </a:r>
            <a:r>
              <a:rPr lang="en-US" sz="1100" b="0" dirty="0" err="1"/>
              <a:t>concursuri</a:t>
            </a:r>
            <a:r>
              <a:rPr lang="en-US" sz="1100" b="0" dirty="0" smtClean="0"/>
              <a:t>.</a:t>
            </a:r>
            <a:endParaRPr lang="ro-RO" sz="1100" b="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o-RO" sz="1100" b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o-RO" sz="1100" b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220258" cy="2920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655483" cy="221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629400" y="5715000"/>
            <a:ext cx="2220258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b="1" dirty="0"/>
              <a:t>Date de </a:t>
            </a:r>
            <a:r>
              <a:rPr lang="ro-RO" b="1" dirty="0" smtClean="0"/>
              <a:t>contact</a:t>
            </a:r>
            <a:endParaRPr lang="ro-RO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Sibiu, Str. </a:t>
            </a:r>
            <a:r>
              <a:rPr lang="en-US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Movilei</a:t>
            </a: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nr</a:t>
            </a: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. 8</a:t>
            </a:r>
            <a:r>
              <a:rPr lang="ro-RO" dirty="0"/>
              <a:t>, </a:t>
            </a: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Tel: 0269/ 210925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Website:</a:t>
            </a:r>
            <a:r>
              <a:rPr lang="ro-RO" dirty="0"/>
              <a:t> </a:t>
            </a: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hlinkClick r:id="rId4"/>
              </a:rPr>
              <a:t>www.gsais.ro</a:t>
            </a:r>
            <a:r>
              <a:rPr lang="ro-RO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E-mail:</a:t>
            </a:r>
            <a:r>
              <a:rPr lang="ro-RO" dirty="0"/>
              <a:t> </a:t>
            </a:r>
            <a:r>
              <a:rPr lang="en-U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hlinkClick r:id="rId5"/>
              </a:rPr>
              <a:t>grlemn@yahoo.com</a:t>
            </a:r>
            <a:r>
              <a:rPr lang="ro-RO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172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533400"/>
            <a:ext cx="4107183" cy="87106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754970" y="2014060"/>
            <a:ext cx="4008030" cy="3624740"/>
            <a:chOff x="10886" y="4310743"/>
            <a:chExt cx="3474720" cy="3145971"/>
          </a:xfrm>
        </p:grpSpPr>
        <p:grpSp>
          <p:nvGrpSpPr>
            <p:cNvPr id="10" name="Groupe 19"/>
            <p:cNvGrpSpPr/>
            <p:nvPr/>
          </p:nvGrpSpPr>
          <p:grpSpPr>
            <a:xfrm>
              <a:off x="76200" y="4310743"/>
              <a:ext cx="3338511" cy="1578429"/>
              <a:chOff x="0" y="-424652"/>
              <a:chExt cx="3339516" cy="136465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-424652"/>
                <a:ext cx="3339516" cy="13646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 kern="12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PERSPECTIVE   </a:t>
                </a:r>
                <a:r>
                  <a:rPr lang="en-US" sz="1100" b="1" kern="1200" dirty="0" smtClean="0">
                    <a:solidFill>
                      <a:srgbClr val="FFC000"/>
                    </a:solidFill>
                    <a:effectLst/>
                    <a:ea typeface="Calibri"/>
                    <a:cs typeface="Times New Roman"/>
                    <a:sym typeface="Wingdings"/>
                  </a:rPr>
                  <a:t></a:t>
                </a:r>
                <a:r>
                  <a:rPr lang="en-US" sz="1100" b="1" kern="1200" dirty="0" smtClean="0">
                    <a:solidFill>
                      <a:srgbClr val="FFC000"/>
                    </a:solidFill>
                    <a:effectLst/>
                    <a:ea typeface="Calibri"/>
                    <a:cs typeface="Times New Roman"/>
                  </a:rPr>
                  <a:t>  </a:t>
                </a:r>
                <a:r>
                  <a:rPr lang="en-US" sz="1100" b="1" kern="12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DEZVOLTARE    </a:t>
                </a:r>
                <a:r>
                  <a:rPr lang="en-US" sz="1100" b="1" kern="1200" dirty="0">
                    <a:solidFill>
                      <a:srgbClr val="FFC000"/>
                    </a:solidFill>
                    <a:effectLst/>
                    <a:ea typeface="Calibri"/>
                    <a:cs typeface="Times New Roman"/>
                    <a:sym typeface="Wingdings"/>
                  </a:rPr>
                  <a:t></a:t>
                </a:r>
                <a:r>
                  <a:rPr lang="en-US" sz="1100" b="1" kern="12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   </a:t>
                </a:r>
                <a:r>
                  <a:rPr lang="en-US" sz="1100" b="1" kern="1200" dirty="0" smtClean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EXPERTIZĂ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/>
                  <a:buChar char="•"/>
                  <a:tabLst>
                    <a:tab pos="900430" algn="l"/>
                  </a:tabLst>
                </a:pPr>
                <a:r>
                  <a:rPr lang="ro-RO" sz="1200" kern="12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Integrare profesională</a:t>
                </a:r>
                <a:endParaRPr lang="en-US" sz="1200" dirty="0">
                  <a:effectLst/>
                  <a:ea typeface="Calibri"/>
                  <a:cs typeface="Times New Roman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/>
                  <a:buChar char="•"/>
                  <a:tabLst>
                    <a:tab pos="900430" algn="l"/>
                  </a:tabLst>
                </a:pPr>
                <a:r>
                  <a:rPr lang="ro-RO" sz="1200" kern="12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Evoluție personală și profesională</a:t>
                </a:r>
                <a:endParaRPr lang="en-US" sz="1200" dirty="0">
                  <a:effectLst/>
                  <a:ea typeface="Calibri"/>
                  <a:cs typeface="Times New Roman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/>
                  <a:buChar char="•"/>
                  <a:tabLst>
                    <a:tab pos="900430" algn="l"/>
                  </a:tabLst>
                </a:pPr>
                <a:r>
                  <a:rPr lang="ro-RO" sz="1200" kern="12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Bursă lunară</a:t>
                </a:r>
                <a:endParaRPr lang="en-US" sz="1200" dirty="0">
                  <a:effectLst/>
                  <a:ea typeface="Calibri"/>
                  <a:cs typeface="Times New Roman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/>
                  <a:buChar char="•"/>
                  <a:tabLst>
                    <a:tab pos="900430" algn="l"/>
                  </a:tabLst>
                </a:pPr>
                <a:r>
                  <a:rPr lang="ro-RO" sz="1200" kern="12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Masă asigurată</a:t>
                </a:r>
                <a:endParaRPr lang="en-US" sz="1200" dirty="0">
                  <a:effectLst/>
                  <a:ea typeface="Calibri"/>
                  <a:cs typeface="Times New Roman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/>
                  <a:buChar char="•"/>
                  <a:tabLst>
                    <a:tab pos="900430" algn="l"/>
                  </a:tabLs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Transport</a:t>
                </a:r>
                <a:endParaRPr lang="en-US" sz="1200" dirty="0">
                  <a:effectLst/>
                  <a:ea typeface="Calibri"/>
                  <a:cs typeface="Times New Roman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/>
                  <a:buChar char="•"/>
                  <a:tabLst>
                    <a:tab pos="900430" algn="l"/>
                  </a:tabLst>
                </a:pPr>
                <a:r>
                  <a:rPr lang="ro-RO" sz="1200" kern="12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Beneficii</a:t>
                </a:r>
                <a:endParaRPr lang="en-US" sz="1200" dirty="0">
                  <a:effectLst/>
                  <a:ea typeface="Calibri"/>
                  <a:cs typeface="Times New Roman"/>
                </a:endParaRPr>
              </a:p>
            </p:txBody>
          </p:sp>
          <p:pic>
            <p:nvPicPr>
              <p:cNvPr id="20" name="Imag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305" r="71682" b="21813"/>
              <a:stretch/>
            </p:blipFill>
            <p:spPr>
              <a:xfrm>
                <a:off x="0" y="0"/>
                <a:ext cx="1304693" cy="5129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ZoneTexte 48"/>
            <p:cNvSpPr txBox="1"/>
            <p:nvPr/>
          </p:nvSpPr>
          <p:spPr>
            <a:xfrm>
              <a:off x="10886" y="5997591"/>
              <a:ext cx="3474720" cy="98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NTN-SNR RULMENȚI</a:t>
              </a:r>
              <a:endParaRPr lang="en-US" sz="12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Str. Salzburg, nr.6</a:t>
              </a:r>
              <a:endParaRPr lang="en-US" sz="12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Sibiu 550018, România</a:t>
              </a:r>
              <a:endParaRPr lang="en-US" sz="12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sng" kern="1200" dirty="0">
                  <a:solidFill>
                    <a:srgbClr val="000000"/>
                  </a:solidFill>
                  <a:effectLst/>
                  <a:ea typeface="Calibri"/>
                  <a:cs typeface="Times New Roman"/>
                  <a:hlinkClick r:id="rId4"/>
                </a:rPr>
                <a:t>office@ntn-snr.ro</a:t>
              </a:r>
              <a:endParaRPr lang="en-US" sz="12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www.ntn-snr.com</a:t>
              </a:r>
              <a:endParaRPr lang="en-US" sz="12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14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7097486"/>
              <a:ext cx="359229" cy="359228"/>
            </a:xfrm>
            <a:prstGeom prst="rect">
              <a:avLst/>
            </a:prstGeom>
          </p:spPr>
        </p:pic>
        <p:pic>
          <p:nvPicPr>
            <p:cNvPr id="15" name="Imag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29" y="7097486"/>
              <a:ext cx="359228" cy="359228"/>
            </a:xfrm>
            <a:prstGeom prst="rect">
              <a:avLst/>
            </a:prstGeom>
          </p:spPr>
        </p:pic>
        <p:pic>
          <p:nvPicPr>
            <p:cNvPr id="16" name="Imag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886" y="7097486"/>
              <a:ext cx="359229" cy="359228"/>
            </a:xfrm>
            <a:prstGeom prst="rect">
              <a:avLst/>
            </a:prstGeom>
          </p:spPr>
        </p:pic>
        <p:pic>
          <p:nvPicPr>
            <p:cNvPr id="17" name="Imag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143" y="7097486"/>
              <a:ext cx="359229" cy="359228"/>
            </a:xfrm>
            <a:prstGeom prst="rect">
              <a:avLst/>
            </a:prstGeom>
          </p:spPr>
        </p:pic>
        <p:pic>
          <p:nvPicPr>
            <p:cNvPr id="18" name="Imag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72" y="7097486"/>
              <a:ext cx="359228" cy="359228"/>
            </a:xfrm>
            <a:prstGeom prst="rect">
              <a:avLst/>
            </a:prstGeom>
          </p:spPr>
        </p:pic>
      </p:grpSp>
      <p:pic>
        <p:nvPicPr>
          <p:cNvPr id="31" name="Espace réservé pour une image 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>
          <a:xfrm>
            <a:off x="549727" y="2990323"/>
            <a:ext cx="459576" cy="459013"/>
          </a:xfrm>
          <a:prstGeom prst="ellipse">
            <a:avLst/>
          </a:prstGeom>
        </p:spPr>
      </p:pic>
      <p:pic>
        <p:nvPicPr>
          <p:cNvPr id="32" name="Espace réservé pour une image 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>
          <a:xfrm>
            <a:off x="1211941" y="2990323"/>
            <a:ext cx="459577" cy="459013"/>
          </a:xfrm>
          <a:prstGeom prst="ellipse">
            <a:avLst/>
          </a:prstGeom>
        </p:spPr>
      </p:pic>
      <p:pic>
        <p:nvPicPr>
          <p:cNvPr id="33" name="Espace réservé pour une image 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>
          <a:xfrm>
            <a:off x="1826424" y="2990321"/>
            <a:ext cx="459576" cy="459013"/>
          </a:xfrm>
          <a:prstGeom prst="ellipse">
            <a:avLst/>
          </a:prstGeom>
        </p:spPr>
      </p:pic>
      <p:pic>
        <p:nvPicPr>
          <p:cNvPr id="34" name="Espace réservé pour une image 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>
          <a:xfrm>
            <a:off x="3579024" y="2990323"/>
            <a:ext cx="459576" cy="459013"/>
          </a:xfrm>
          <a:prstGeom prst="ellipse">
            <a:avLst/>
          </a:prstGeom>
        </p:spPr>
      </p:pic>
      <p:pic>
        <p:nvPicPr>
          <p:cNvPr id="35" name="Espace réservé pour une image 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>
          <a:xfrm>
            <a:off x="2969423" y="2990322"/>
            <a:ext cx="459577" cy="459013"/>
          </a:xfrm>
          <a:prstGeom prst="ellipse">
            <a:avLst/>
          </a:prstGeom>
        </p:spPr>
      </p:pic>
      <p:pic>
        <p:nvPicPr>
          <p:cNvPr id="36" name="Espace réservé pour une image 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>
          <a:xfrm>
            <a:off x="2436023" y="2990323"/>
            <a:ext cx="459577" cy="459013"/>
          </a:xfrm>
          <a:prstGeom prst="ellipse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05" y="2950743"/>
            <a:ext cx="459577" cy="4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ZoneTexte 48"/>
          <p:cNvSpPr txBox="1"/>
          <p:nvPr/>
        </p:nvSpPr>
        <p:spPr>
          <a:xfrm>
            <a:off x="419100" y="1847363"/>
            <a:ext cx="429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o-RO" sz="1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Cea mai tânără filială europeană a NTN-Corporation,</a:t>
            </a:r>
            <a:endParaRPr lang="en-US" sz="1200" dirty="0">
              <a:effectLst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o-RO" sz="1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nr. 2 mondial în producția de rulmenți.</a:t>
            </a:r>
            <a:endParaRPr lang="en-US" sz="1200" dirty="0">
              <a:effectLst/>
              <a:ea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5299" y="3556339"/>
            <a:ext cx="2030726" cy="2180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b="1" dirty="0">
                <a:effectLst/>
                <a:ea typeface="Calibri"/>
                <a:cs typeface="Times New Roman"/>
              </a:rPr>
              <a:t>Creare</a:t>
            </a:r>
            <a:r>
              <a:rPr lang="ro-RO" sz="1200" dirty="0">
                <a:effectLst/>
                <a:ea typeface="Calibri"/>
                <a:cs typeface="Times New Roman"/>
              </a:rPr>
              <a:t>: 2004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b="1" dirty="0">
                <a:effectLst/>
                <a:ea typeface="Calibri"/>
                <a:cs typeface="Times New Roman"/>
              </a:rPr>
              <a:t>Sediu</a:t>
            </a:r>
            <a:r>
              <a:rPr lang="ro-RO" sz="1200" dirty="0">
                <a:effectLst/>
                <a:ea typeface="Calibri"/>
                <a:cs typeface="Times New Roman"/>
              </a:rPr>
              <a:t>: Sibiu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b="1" dirty="0">
                <a:effectLst/>
                <a:ea typeface="Calibri"/>
                <a:cs typeface="Times New Roman"/>
              </a:rPr>
              <a:t>Personal</a:t>
            </a:r>
            <a:r>
              <a:rPr lang="ro-RO" sz="1200" dirty="0">
                <a:effectLst/>
                <a:ea typeface="Calibri"/>
                <a:cs typeface="Times New Roman"/>
              </a:rPr>
              <a:t>: </a:t>
            </a:r>
            <a:r>
              <a:rPr lang="en-US" sz="1200" dirty="0">
                <a:effectLst/>
                <a:ea typeface="Calibri"/>
                <a:cs typeface="Times New Roman"/>
              </a:rPr>
              <a:t>&gt;</a:t>
            </a:r>
            <a:r>
              <a:rPr lang="ro-RO" sz="1200" dirty="0">
                <a:effectLst/>
                <a:ea typeface="Calibri"/>
                <a:cs typeface="Times New Roman"/>
              </a:rPr>
              <a:t>1.000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b="1" dirty="0">
                <a:effectLst/>
                <a:ea typeface="Calibri"/>
                <a:cs typeface="Times New Roman"/>
              </a:rPr>
              <a:t>Hale de producție</a:t>
            </a:r>
            <a:r>
              <a:rPr lang="ro-RO" sz="1200" dirty="0">
                <a:effectLst/>
                <a:ea typeface="Calibri"/>
                <a:cs typeface="Times New Roman"/>
              </a:rPr>
              <a:t>: 4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b="1" dirty="0">
                <a:effectLst/>
                <a:ea typeface="Calibri"/>
                <a:cs typeface="Times New Roman"/>
              </a:rPr>
              <a:t>Clienți</a:t>
            </a:r>
            <a:r>
              <a:rPr lang="ro-RO" sz="1200" dirty="0">
                <a:effectLst/>
                <a:ea typeface="Calibri"/>
                <a:cs typeface="Times New Roman"/>
              </a:rPr>
              <a:t>: Renault, Nissan, Dacia, PSA, Citroën, General Motors, Volkswagen, Mercedes, Volvo, Pierburg, Fiat, Suzuki, Honda, Linamar, Toyota, Daimler</a:t>
            </a:r>
            <a:endParaRPr lang="en-US" sz="1600" dirty="0">
              <a:effectLst/>
              <a:ea typeface="Calibri"/>
              <a:cs typeface="Times New Roman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514600" y="3556339"/>
            <a:ext cx="2076731" cy="2180459"/>
          </a:xfrm>
          <a:prstGeom prst="rect">
            <a:avLst/>
          </a:prstGeom>
          <a:solidFill>
            <a:srgbClr val="FFD700"/>
          </a:solidFill>
          <a:ln>
            <a:noFill/>
          </a:ln>
          <a:extLst/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b="1" dirty="0" smtClean="0">
                <a:effectLst/>
                <a:ea typeface="Calibri"/>
                <a:cs typeface="Times New Roman"/>
              </a:rPr>
              <a:t>Produse</a:t>
            </a:r>
            <a:endParaRPr lang="en-US" sz="1200" b="1" dirty="0" smtClean="0">
              <a:effectLst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dirty="0">
                <a:effectLst/>
                <a:ea typeface="Calibri"/>
                <a:cs typeface="Times New Roman"/>
              </a:rPr>
              <a:t/>
            </a:r>
            <a:br>
              <a:rPr lang="ro-RO" sz="1200" dirty="0">
                <a:effectLst/>
                <a:ea typeface="Calibri"/>
                <a:cs typeface="Times New Roman"/>
              </a:rPr>
            </a:br>
            <a:r>
              <a:rPr lang="ro-RO" sz="1200" dirty="0">
                <a:effectLst/>
                <a:ea typeface="Calibri"/>
                <a:cs typeface="Times New Roman"/>
              </a:rPr>
              <a:t>Rulmen</a:t>
            </a:r>
            <a:r>
              <a:rPr lang="ro-RO" sz="1200" dirty="0">
                <a:effectLst/>
                <a:ea typeface="Calibri"/>
                <a:cs typeface="Arial"/>
              </a:rPr>
              <a:t>ţ</a:t>
            </a:r>
            <a:r>
              <a:rPr lang="ro-RO" sz="1200" dirty="0">
                <a:effectLst/>
                <a:ea typeface="Calibri"/>
                <a:cs typeface="Times New Roman"/>
              </a:rPr>
              <a:t>i cu 1 rând de bile</a:t>
            </a:r>
            <a:br>
              <a:rPr lang="ro-RO" sz="1200" dirty="0">
                <a:effectLst/>
                <a:ea typeface="Calibri"/>
                <a:cs typeface="Times New Roman"/>
              </a:rPr>
            </a:br>
            <a:r>
              <a:rPr lang="ro-RO" sz="1200" dirty="0">
                <a:effectLst/>
                <a:ea typeface="Calibri"/>
                <a:cs typeface="Times New Roman"/>
              </a:rPr>
              <a:t>Rulmenţi cu 2 rânduri de bile</a:t>
            </a:r>
            <a:br>
              <a:rPr lang="ro-RO" sz="1200" dirty="0">
                <a:effectLst/>
                <a:ea typeface="Calibri"/>
                <a:cs typeface="Times New Roman"/>
              </a:rPr>
            </a:br>
            <a:r>
              <a:rPr lang="ro-RO" sz="1200" dirty="0">
                <a:effectLst/>
                <a:ea typeface="Calibri"/>
                <a:cs typeface="Times New Roman"/>
              </a:rPr>
              <a:t>Rulmen</a:t>
            </a:r>
            <a:r>
              <a:rPr lang="ro-RO" sz="1200" dirty="0">
                <a:effectLst/>
                <a:ea typeface="Calibri"/>
                <a:cs typeface="Arial"/>
              </a:rPr>
              <a:t>ţ</a:t>
            </a:r>
            <a:r>
              <a:rPr lang="ro-RO" sz="1200" dirty="0">
                <a:effectLst/>
                <a:ea typeface="Calibri"/>
                <a:cs typeface="Times New Roman"/>
              </a:rPr>
              <a:t>i conici cu 1 rând de role</a:t>
            </a:r>
            <a:br>
              <a:rPr lang="ro-RO" sz="1200" dirty="0">
                <a:effectLst/>
                <a:ea typeface="Calibri"/>
                <a:cs typeface="Times New Roman"/>
              </a:rPr>
            </a:br>
            <a:r>
              <a:rPr lang="ro-RO" sz="1200" dirty="0">
                <a:effectLst/>
                <a:ea typeface="Calibri"/>
                <a:cs typeface="Times New Roman"/>
              </a:rPr>
              <a:t>Inele sub pinion</a:t>
            </a:r>
            <a:r>
              <a:rPr lang="fr-FR" sz="1200" dirty="0">
                <a:effectLst/>
                <a:ea typeface="Calibri"/>
                <a:cs typeface="Times New Roman"/>
              </a:rPr>
              <a:t/>
            </a:r>
            <a:br>
              <a:rPr lang="fr-FR" sz="1200" dirty="0">
                <a:effectLst/>
                <a:ea typeface="Calibri"/>
                <a:cs typeface="Times New Roman"/>
              </a:rPr>
            </a:br>
            <a:r>
              <a:rPr lang="ro-RO" sz="1200" dirty="0">
                <a:effectLst/>
                <a:ea typeface="Calibri"/>
                <a:cs typeface="Times New Roman"/>
              </a:rPr>
              <a:t>Transmisii cardanice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17069" y="2446077"/>
            <a:ext cx="4085413" cy="397006"/>
          </a:xfrm>
          <a:prstGeom prst="rect">
            <a:avLst/>
          </a:prstGeom>
          <a:solidFill>
            <a:srgbClr val="FFD700"/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00" b="1" dirty="0" err="1">
                <a:effectLst/>
                <a:latin typeface="Calibri"/>
                <a:ea typeface="Calibri"/>
                <a:cs typeface="Times New Roman"/>
              </a:rPr>
              <a:t>Partener</a:t>
            </a:r>
            <a:r>
              <a:rPr lang="en-US" sz="1000" b="1" dirty="0">
                <a:effectLst/>
                <a:latin typeface="Calibri"/>
                <a:ea typeface="Calibri"/>
                <a:cs typeface="Times New Roman"/>
              </a:rPr>
              <a:t> al </a:t>
            </a:r>
            <a:r>
              <a:rPr lang="en-US" sz="1000" b="1" dirty="0" err="1">
                <a:effectLst/>
                <a:latin typeface="Calibri"/>
                <a:ea typeface="Calibri"/>
                <a:cs typeface="Times New Roman"/>
              </a:rPr>
              <a:t>Liceului</a:t>
            </a:r>
            <a:r>
              <a:rPr lang="en-US" sz="1000" b="1" dirty="0">
                <a:effectLst/>
                <a:latin typeface="Calibri"/>
                <a:ea typeface="Calibri"/>
                <a:cs typeface="Times New Roman"/>
              </a:rPr>
              <a:t> Tehnologic ”Avram Iancu” din 2016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8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8" y="1143000"/>
            <a:ext cx="4267200" cy="4906963"/>
          </a:xfrm>
        </p:spPr>
        <p:txBody>
          <a:bodyPr>
            <a:noAutofit/>
          </a:bodyPr>
          <a:lstStyle/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Brandul Bilstein este recunoscut pentru performanta și calitatea 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domeniul amortizoarelor de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suspensie.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Inființată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în anul 1996, suntem prima companie cu capital privat din Romania, având in prezent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peste 1000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angajați.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Clienții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nostri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principali sunt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5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Continuăm sa ne implicăm în pregătirea elevilor în învățămâtul dual, avand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22 elevi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in formare și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noi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locuri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disponibile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în anul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școlar 2020/2021.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adresăm tuturor celor pasionați de tehnică, orientați spre activități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și lucru în echipă,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cărora le oferim: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deschiderea și sprijinul necesar de a se pregăti încă din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școală 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într-o meserie;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un mediu de lucru competitiv;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recompensare financiară și </a:t>
            </a:r>
            <a:r>
              <a:rPr lang="ro-RO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non-financiară;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atmosfera placută de lucru într-o echipa solidă.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Pentru mai multe informații ne puteți contacta la: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I – Str. Henri Coanda, nr. 8, Sibiu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II – Str. L, nr. 4, Cristian, Zona Industrială Vest Sibiu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Telefon: *6000; 0269 / 587355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ro-RO" sz="1050" b="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recrutare.sibiu@thyssenkrupp.com</a:t>
            </a:r>
            <a:r>
              <a:rPr lang="ro-RO" sz="105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191000" cy="67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93" y="317298"/>
            <a:ext cx="4166732" cy="132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462280" cy="457200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781685" cy="457200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43175"/>
            <a:ext cx="640080" cy="400050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2606675"/>
            <a:ext cx="640080" cy="336550"/>
          </a:xfrm>
          <a:prstGeom prst="rect">
            <a:avLst/>
          </a:prstGeom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93" y="4416336"/>
            <a:ext cx="4166732" cy="217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93" y="1638515"/>
            <a:ext cx="4166732" cy="27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066800"/>
            <a:ext cx="4127499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cadrul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filialei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KUKA Sibiu are loc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produc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montajul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, precum 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instalarea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electric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pneumatic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sculelor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prindere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subansamble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destinate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liniilor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produc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caroserie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auto. 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n a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doua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etap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urmeaz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kit-urile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graif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cadre de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prindere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piesele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contur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piesele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produc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0" dirty="0">
                <a:latin typeface="Calibri" panose="020F0502020204030204" pitchFamily="34" charset="0"/>
                <a:cs typeface="Calibri" panose="020F0502020204030204" pitchFamily="34" charset="0"/>
              </a:rPr>
              <a:t>Din 2011 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de-DE" sz="1200" b="0" dirty="0">
                <a:latin typeface="Calibri" panose="020F0502020204030204" pitchFamily="34" charset="0"/>
                <a:cs typeface="Calibri" panose="020F0502020204030204" pitchFamily="34" charset="0"/>
              </a:rPr>
              <a:t>n Sibiu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de-DE" sz="1200" b="0" dirty="0">
                <a:latin typeface="Calibri" panose="020F0502020204030204" pitchFamily="34" charset="0"/>
                <a:cs typeface="Calibri" panose="020F0502020204030204" pitchFamily="34" charset="0"/>
              </a:rPr>
              <a:t>n prezent: ~300 angaja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de-DE" sz="1200" b="0" dirty="0">
                <a:latin typeface="Calibri" panose="020F0502020204030204" pitchFamily="34" charset="0"/>
                <a:cs typeface="Calibri" panose="020F0502020204030204" pitchFamily="34" charset="0"/>
              </a:rPr>
              <a:t>i, 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elevi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formare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locuri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disponibile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în anul școlar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-2021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Dintre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clien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ii no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trii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, men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ro-RO" sz="1200" b="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m: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Date de contact:</a:t>
            </a:r>
            <a:endParaRPr lang="ro-R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FF5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Str. Stefan </a:t>
            </a:r>
            <a:r>
              <a:rPr lang="en-US" sz="1200" b="0" dirty="0" err="1">
                <a:solidFill>
                  <a:srgbClr val="FF5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</a:t>
            </a:r>
            <a:r>
              <a:rPr lang="en-US" sz="1200" b="0" dirty="0">
                <a:solidFill>
                  <a:srgbClr val="FF5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Mare, </a:t>
            </a:r>
            <a:r>
              <a:rPr lang="en-US" sz="1200" b="0" dirty="0" err="1">
                <a:solidFill>
                  <a:srgbClr val="FF5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</a:t>
            </a:r>
            <a:r>
              <a:rPr lang="en-US" sz="1200" b="0" dirty="0">
                <a:solidFill>
                  <a:srgbClr val="FF5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197A, Sibiu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jobs.systems.ro@kuka.com</a:t>
            </a:r>
            <a:endParaRPr lang="ro-RO" sz="12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www.kuka.com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endParaRPr lang="ro-RO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b="0" dirty="0">
                <a:solidFill>
                  <a:srgbClr val="FF5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Facebook:</a:t>
            </a:r>
            <a:r>
              <a:rPr lang="ro-RO" sz="1200" b="0" dirty="0">
                <a:solidFill>
                  <a:srgbClr val="FF5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Kuka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8601"/>
            <a:ext cx="382269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"/>
          <a:stretch/>
        </p:blipFill>
        <p:spPr bwMode="auto">
          <a:xfrm>
            <a:off x="533399" y="3505201"/>
            <a:ext cx="3794125" cy="132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58A01A-BA42-4B8C-BA72-5EFB1DF463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4" b="6952"/>
          <a:stretch/>
        </p:blipFill>
        <p:spPr>
          <a:xfrm>
            <a:off x="4836071" y="223019"/>
            <a:ext cx="3803103" cy="206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B60614-E2C9-4AFA-95E3-B149F963A9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878" y="4762355"/>
            <a:ext cx="2276121" cy="170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316F14-4F18-4096-AAEA-29DBA1C7FE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t="20982"/>
          <a:stretch/>
        </p:blipFill>
        <p:spPr>
          <a:xfrm>
            <a:off x="6664870" y="4756572"/>
            <a:ext cx="2237667" cy="170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3A7C60-AA91-427C-AE25-17012E8AA8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667"/>
          <a:stretch/>
        </p:blipFill>
        <p:spPr>
          <a:xfrm>
            <a:off x="5490713" y="2798381"/>
            <a:ext cx="249381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761682"/>
          </a:xfrm>
        </p:spPr>
        <p:txBody>
          <a:bodyPr>
            <a:normAutofit/>
          </a:bodyPr>
          <a:lstStyle/>
          <a:p>
            <a:r>
              <a:rPr lang="ro-RO" sz="2800" dirty="0" smtClean="0"/>
              <a:t>Vă așteptăm alături de noi!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6037264" cy="506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101</TotalTime>
  <Words>652</Words>
  <Application>Microsoft Office PowerPoint</Application>
  <PresentationFormat>On-screen Show (4:3)</PresentationFormat>
  <Paragraphs>115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Essential</vt:lpstr>
      <vt:lpstr>LICEUL TEHNOLOGIC „AVRAM IANCU” SIBIU</vt:lpstr>
      <vt:lpstr>Daca vrei să înveți o meserie sigură și de viitor, iată ce trebuie să știi:</vt:lpstr>
      <vt:lpstr>LICEUL TEHNOLOGIC ”AVRAM IANCU” SIBIU Istoric și proiecte</vt:lpstr>
      <vt:lpstr>PowerPoint Presentation</vt:lpstr>
      <vt:lpstr>PowerPoint Presentation</vt:lpstr>
      <vt:lpstr>PowerPoint Presentation</vt:lpstr>
      <vt:lpstr>Vă așteptăm alături de noi!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LICEUL TEHNOLOGIC „AVRAM IANCU” SIBIU</dc:title>
  <dc:creator>Micu Raluca</dc:creator>
  <cp:lastModifiedBy>Micu Raluca</cp:lastModifiedBy>
  <cp:revision>17</cp:revision>
  <dcterms:created xsi:type="dcterms:W3CDTF">2006-08-16T00:00:00Z</dcterms:created>
  <dcterms:modified xsi:type="dcterms:W3CDTF">2020-05-13T07:35:33Z</dcterms:modified>
</cp:coreProperties>
</file>